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Amatic SC" panose="020B0604020202020204" charset="0"/>
      <p:regular r:id="rId15"/>
      <p:bold r:id="rId16"/>
    </p:embeddedFont>
    <p:embeddedFont>
      <p:font typeface="Source Code Pro" panose="020B0604020202020204" charset="0"/>
      <p:regular r:id="rId17"/>
      <p:bold r:id="rId18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436058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0481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46103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11536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6951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9434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7212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7029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5170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4164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9218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3452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482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8000"/>
            </a:lvl1pPr>
            <a:lvl2pPr algn="ctr">
              <a:spcBef>
                <a:spcPts val="0"/>
              </a:spcBef>
              <a:buSzPct val="100000"/>
              <a:defRPr sz="8000"/>
            </a:lvl2pPr>
            <a:lvl3pPr algn="ctr">
              <a:spcBef>
                <a:spcPts val="0"/>
              </a:spcBef>
              <a:buSzPct val="100000"/>
              <a:defRPr sz="8000"/>
            </a:lvl3pPr>
            <a:lvl4pPr algn="ctr">
              <a:spcBef>
                <a:spcPts val="0"/>
              </a:spcBef>
              <a:buSzPct val="100000"/>
              <a:defRPr sz="8000"/>
            </a:lvl4pPr>
            <a:lvl5pPr algn="ctr">
              <a:spcBef>
                <a:spcPts val="0"/>
              </a:spcBef>
              <a:buSzPct val="100000"/>
              <a:defRPr sz="8000"/>
            </a:lvl5pPr>
            <a:lvl6pPr algn="ctr">
              <a:spcBef>
                <a:spcPts val="0"/>
              </a:spcBef>
              <a:buSzPct val="100000"/>
              <a:defRPr sz="8000"/>
            </a:lvl6pPr>
            <a:lvl7pPr algn="ctr">
              <a:spcBef>
                <a:spcPts val="0"/>
              </a:spcBef>
              <a:buSzPct val="100000"/>
              <a:defRPr sz="8000"/>
            </a:lvl7pPr>
            <a:lvl8pPr algn="ctr">
              <a:spcBef>
                <a:spcPts val="0"/>
              </a:spcBef>
              <a:buSzPct val="100000"/>
              <a:defRPr sz="8000"/>
            </a:lvl8pPr>
            <a:lvl9pPr algn="ctr">
              <a:spcBef>
                <a:spcPts val="0"/>
              </a:spcBef>
              <a:buSzPct val="100000"/>
              <a:defRPr sz="80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1240275"/>
            <a:ext cx="8520599" cy="1981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bg>
      <p:bgPr>
        <a:solidFill>
          <a:schemeClr val="dk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499" cy="3538499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4000"/>
            </a:lvl1pPr>
            <a:lvl2pPr>
              <a:spcBef>
                <a:spcPts val="0"/>
              </a:spcBef>
              <a:buSzPct val="100000"/>
              <a:defRPr sz="4000"/>
            </a:lvl2pPr>
            <a:lvl3pPr>
              <a:spcBef>
                <a:spcPts val="0"/>
              </a:spcBef>
              <a:buSzPct val="100000"/>
              <a:defRPr sz="4000"/>
            </a:lvl3pPr>
            <a:lvl4pPr>
              <a:spcBef>
                <a:spcPts val="0"/>
              </a:spcBef>
              <a:buSzPct val="100000"/>
              <a:defRPr sz="4000"/>
            </a:lvl4pPr>
            <a:lvl5pPr>
              <a:spcBef>
                <a:spcPts val="0"/>
              </a:spcBef>
              <a:buSzPct val="100000"/>
              <a:defRPr sz="4000"/>
            </a:lvl5pPr>
            <a:lvl6pPr>
              <a:spcBef>
                <a:spcPts val="0"/>
              </a:spcBef>
              <a:buSzPct val="100000"/>
              <a:defRPr sz="4000"/>
            </a:lvl6pPr>
            <a:lvl7pPr>
              <a:spcBef>
                <a:spcPts val="0"/>
              </a:spcBef>
              <a:buSzPct val="100000"/>
              <a:defRPr sz="4000"/>
            </a:lvl7pPr>
            <a:lvl8pPr>
              <a:spcBef>
                <a:spcPts val="0"/>
              </a:spcBef>
              <a:buSzPct val="100000"/>
              <a:defRPr sz="4000"/>
            </a:lvl8pPr>
            <a:lvl9pPr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3000"/>
            </a:lvl1pPr>
            <a:lvl2pPr>
              <a:spcBef>
                <a:spcPts val="0"/>
              </a:spcBef>
              <a:buSzPct val="100000"/>
              <a:defRPr sz="3000"/>
            </a:lvl2pPr>
            <a:lvl3pPr>
              <a:spcBef>
                <a:spcPts val="0"/>
              </a:spcBef>
              <a:buSzPct val="100000"/>
              <a:defRPr sz="3000"/>
            </a:lvl3pPr>
            <a:lvl4pPr>
              <a:spcBef>
                <a:spcPts val="0"/>
              </a:spcBef>
              <a:buSzPct val="100000"/>
              <a:defRPr sz="3000"/>
            </a:lvl4pPr>
            <a:lvl5pPr>
              <a:spcBef>
                <a:spcPts val="0"/>
              </a:spcBef>
              <a:buSzPct val="100000"/>
              <a:defRPr sz="3000"/>
            </a:lvl5pPr>
            <a:lvl6pPr>
              <a:spcBef>
                <a:spcPts val="0"/>
              </a:spcBef>
              <a:buSzPct val="100000"/>
              <a:defRPr sz="3000"/>
            </a:lvl6pPr>
            <a:lvl7pPr>
              <a:spcBef>
                <a:spcPts val="0"/>
              </a:spcBef>
              <a:buSzPct val="100000"/>
              <a:defRPr sz="3000"/>
            </a:lvl7pPr>
            <a:lvl8pPr>
              <a:spcBef>
                <a:spcPts val="0"/>
              </a:spcBef>
              <a:buSzPct val="100000"/>
              <a:defRPr sz="3000"/>
            </a:lvl8pPr>
            <a:lvl9pPr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4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>
                <a:solidFill>
                  <a:schemeClr val="lt1"/>
                </a:solidFill>
              </a:rPr>
              <a:t>‹N°›</a:t>
            </a:fld>
            <a:endParaRPr lang="fr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7" name="Shape 3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400"/>
            </a:lvl1pPr>
            <a:lvl2pPr algn="ctr">
              <a:spcBef>
                <a:spcPts val="0"/>
              </a:spcBef>
              <a:buSzPct val="100000"/>
              <a:defRPr sz="5400"/>
            </a:lvl2pPr>
            <a:lvl3pPr algn="ctr">
              <a:spcBef>
                <a:spcPts val="0"/>
              </a:spcBef>
              <a:buSzPct val="100000"/>
              <a:defRPr sz="5400"/>
            </a:lvl3pPr>
            <a:lvl4pPr algn="ctr">
              <a:spcBef>
                <a:spcPts val="0"/>
              </a:spcBef>
              <a:buSzPct val="100000"/>
              <a:defRPr sz="5400"/>
            </a:lvl4pPr>
            <a:lvl5pPr algn="ctr">
              <a:spcBef>
                <a:spcPts val="0"/>
              </a:spcBef>
              <a:buSzPct val="100000"/>
              <a:defRPr sz="5400"/>
            </a:lvl5pPr>
            <a:lvl6pPr algn="ctr">
              <a:spcBef>
                <a:spcPts val="0"/>
              </a:spcBef>
              <a:buSzPct val="100000"/>
              <a:defRPr sz="5400"/>
            </a:lvl6pPr>
            <a:lvl7pPr algn="ctr">
              <a:spcBef>
                <a:spcPts val="0"/>
              </a:spcBef>
              <a:buSzPct val="100000"/>
              <a:defRPr sz="5400"/>
            </a:lvl7pPr>
            <a:lvl8pPr algn="ctr">
              <a:spcBef>
                <a:spcPts val="0"/>
              </a:spcBef>
              <a:buSzPct val="100000"/>
              <a:defRPr sz="5400"/>
            </a:lvl8pPr>
            <a:lvl9pPr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265500" y="2845222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fr"/>
              <a:t>‹N°›</a:t>
            </a:fld>
            <a:endParaRPr lang="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fr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‹N°›</a:t>
            </a:fld>
            <a:endParaRPr lang="fr" sz="1000">
              <a:solidFill>
                <a:schemeClr val="accent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 sz="6000"/>
              <a:t>Veille educative relative à la scolarisation des eleves en situation de handicap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Démarche générale et mise en place des ULIS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0" y="131725"/>
            <a:ext cx="9144000" cy="968099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/>
              <a:t>II) A) Présentation générale des ULIS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r"/>
              <a:t>L’ULIS permet la scolarisation d’élèves présentant des troubles divers : cognitifs, physiques, du langage, des apprentissages, des troubles envahissants du comportement, auditifs, visuels…</a:t>
            </a:r>
          </a:p>
          <a:p>
            <a:pPr rtl="0">
              <a:spcBef>
                <a:spcPts val="0"/>
              </a:spcBef>
              <a:buNone/>
            </a:pPr>
            <a:r>
              <a:rPr lang="fr"/>
              <a:t>Les classes comptent 10 élèves maximum. L’augmentation ou la diminution sont appréciées par l’inspecteur d’académie</a:t>
            </a:r>
          </a:p>
          <a:p>
            <a:pPr rtl="0">
              <a:spcBef>
                <a:spcPts val="0"/>
              </a:spcBef>
              <a:buNone/>
            </a:pPr>
            <a:r>
              <a:rPr lang="fr"/>
              <a:t>Objectif : Permettre aux élèves de poursuivre des apprentissages adaptés à leurs capacités et à leurs besoins.</a:t>
            </a:r>
          </a:p>
          <a:p>
            <a:pPr>
              <a:spcBef>
                <a:spcPts val="0"/>
              </a:spcBef>
              <a:buNone/>
            </a:pPr>
            <a:r>
              <a:rPr lang="fr"/>
              <a:t>L’orientation d’un élève en ULIS doit faire l’objet d’un examen par la commission des droits et de l’autonomie des personnes handicapées (CDAPH).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0" y="111950"/>
            <a:ext cx="9144000" cy="961499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II) A) Présentation générale des ULIS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r" sz="1600"/>
              <a:t>Les élèves scolarisés dans le cadre d’une ULIS, peuvent bénéficier de temps de scolarisation en commun au rythme proche de celui des autres élèves.</a:t>
            </a:r>
          </a:p>
          <a:p>
            <a:pPr rtl="0">
              <a:spcBef>
                <a:spcPts val="0"/>
              </a:spcBef>
              <a:buNone/>
            </a:pPr>
            <a:r>
              <a:rPr lang="fr" sz="1600"/>
              <a:t>Également, les ULIS permettent la mise en place de projets personnalisés de scolarisation (PPS).</a:t>
            </a:r>
          </a:p>
          <a:p>
            <a:pPr rtl="0">
              <a:spcBef>
                <a:spcPts val="0"/>
              </a:spcBef>
              <a:buNone/>
            </a:pPr>
            <a:r>
              <a:rPr lang="fr" sz="1600"/>
              <a:t>Les prérogatives du PPS sont portées par le coordonnateur de l’ULIS : enseignant titulaire du CAPA-SH ou du 2CA-SH.</a:t>
            </a:r>
          </a:p>
          <a:p>
            <a:pPr>
              <a:spcBef>
                <a:spcPts val="0"/>
              </a:spcBef>
              <a:buNone/>
            </a:pPr>
            <a:r>
              <a:rPr lang="fr" sz="1600"/>
              <a:t>Membre de l’équipe pédagogique, il participe à l’organisation de la scolarité des élèves en situation de handicap dont il a la responsabilité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0" y="92200"/>
            <a:ext cx="9144000" cy="1001100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II) B. Les apports de la circulaire du 21.08.2015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r"/>
              <a:t>Une circulaire qui reprend pour l’essentiel les dispositions de la précédente circulaire (17.07.2009) avec néanmoins des apports significatifs : </a:t>
            </a:r>
          </a:p>
          <a:p>
            <a:pPr marL="457200" lvl="0" indent="-317500" rtl="0">
              <a:spcBef>
                <a:spcPts val="0"/>
              </a:spcBef>
              <a:buSzPct val="100000"/>
              <a:buChar char="-"/>
            </a:pPr>
            <a:r>
              <a:rPr lang="fr" sz="1400" b="1"/>
              <a:t>Changement des dénominations des ULIS</a:t>
            </a:r>
            <a:r>
              <a:rPr lang="fr" sz="1400"/>
              <a:t> : ajout ULIS spécifique aux troubles du langage et des apprentissages</a:t>
            </a:r>
            <a:br>
              <a:rPr lang="fr" sz="1400"/>
            </a:br>
            <a:endParaRPr lang="fr" sz="1400"/>
          </a:p>
          <a:p>
            <a:pPr marL="457200" lvl="0" indent="-317500" rtl="0">
              <a:spcBef>
                <a:spcPts val="0"/>
              </a:spcBef>
              <a:buSzPct val="100000"/>
              <a:buChar char="-"/>
            </a:pPr>
            <a:r>
              <a:rPr lang="fr" sz="1400" b="1"/>
              <a:t>Accompagnement des élèves par une auxiliaire de vie scolaire individualisée (AVSi)</a:t>
            </a:r>
            <a:r>
              <a:rPr lang="fr" sz="1400"/>
              <a:t> : accompagnement sur tout le temps scolaire nécessité de soins psychologiques permanents.</a:t>
            </a:r>
          </a:p>
          <a:p>
            <a:pPr marL="457200" lvl="0" indent="-317500">
              <a:spcBef>
                <a:spcPts val="0"/>
              </a:spcBef>
              <a:buSzPct val="100000"/>
              <a:buChar char="-"/>
            </a:pPr>
            <a:r>
              <a:rPr lang="fr" sz="1400" b="1"/>
              <a:t>Évolution des missions du coordonnateur ULIS : </a:t>
            </a:r>
            <a:r>
              <a:rPr lang="fr" sz="1400"/>
              <a:t>ajout de la compétence de conseil de la communauté éducative en qualité de personne ressource.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0" y="1692550"/>
            <a:ext cx="9144000" cy="1685999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38000"/>
              </a:lnSpc>
              <a:spcBef>
                <a:spcPts val="0"/>
              </a:spcBef>
              <a:buNone/>
            </a:pPr>
            <a:r>
              <a:rPr lang="fr"/>
              <a:t>I) Les différentes procédures de scolarisation des élèves en situation de handicap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0" y="72450"/>
            <a:ext cx="9174000" cy="1020899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indent="457200">
              <a:spcBef>
                <a:spcPts val="0"/>
              </a:spcBef>
              <a:buNone/>
            </a:pPr>
            <a:r>
              <a:rPr lang="fr" sz="3000"/>
              <a:t>I) A- Présentation des différents acteurs et instances qui participent à la scolarisation des élèves handicapés : 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311700" y="1560825"/>
            <a:ext cx="8414400" cy="3008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La Maison Départemental des personnes handicapées (MDPH)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L’équipe pluridisciplinaire (EPE)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La Commission des droits et de l’autonomie des personnes handicapées (CDAPH)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L’enseignant référent 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L’équipe de suivi de scolarisation 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Le service d’éducation spécialisé et de soin à domicile (SESSAD)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Le personnel médico-social des EPLE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0" y="72450"/>
            <a:ext cx="9174000" cy="1020899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indent="457200" rtl="0">
              <a:spcBef>
                <a:spcPts val="0"/>
              </a:spcBef>
              <a:buNone/>
            </a:pPr>
            <a:r>
              <a:rPr lang="fr" sz="3000"/>
              <a:t>I) A- Présentation des différents acteurs et instances qui participent à la scolarisation des élèves handicapés : 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11700" y="1560825"/>
            <a:ext cx="8414400" cy="3008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r"/>
              <a:t>Les différentes structures médico-éducatifs: </a:t>
            </a:r>
          </a:p>
          <a:p>
            <a:pPr marL="2286000" lvl="4" indent="-228600" rtl="0">
              <a:spcBef>
                <a:spcPts val="0"/>
              </a:spcBef>
              <a:buChar char="-"/>
            </a:pPr>
            <a:r>
              <a:rPr lang="fr"/>
              <a:t>les instituts médico-éducatifs (IME)</a:t>
            </a:r>
          </a:p>
          <a:p>
            <a:pPr marL="2286000" lvl="4" indent="-228600" rtl="0">
              <a:spcBef>
                <a:spcPts val="0"/>
              </a:spcBef>
              <a:buChar char="-"/>
            </a:pPr>
            <a:r>
              <a:rPr lang="fr"/>
              <a:t>les instituts thérapeutiques, éducatifs et pédagogiques (ITEP)</a:t>
            </a:r>
          </a:p>
          <a:p>
            <a:pPr marL="2286000" lvl="4" indent="-228600" rtl="0">
              <a:spcBef>
                <a:spcPts val="0"/>
              </a:spcBef>
              <a:buChar char="-"/>
            </a:pPr>
            <a:r>
              <a:rPr lang="fr"/>
              <a:t>les établissements pour enfants et adolescents polyhandicapés (EEAP)</a:t>
            </a:r>
          </a:p>
          <a:p>
            <a:pPr marL="2286000" lvl="4" indent="-228600" rtl="0">
              <a:spcBef>
                <a:spcPts val="0"/>
              </a:spcBef>
              <a:buChar char="-"/>
            </a:pPr>
            <a:r>
              <a:rPr lang="fr"/>
              <a:t>les instituts d’éducation sensorielle (handicaps auditifs et visuels) </a:t>
            </a:r>
          </a:p>
          <a:p>
            <a:pPr marL="2286000" lvl="4" indent="-2286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har char="-"/>
            </a:pPr>
            <a:r>
              <a:rPr lang="fr"/>
              <a:t>IEM (instituts d’éducation motrice)</a:t>
            </a:r>
          </a:p>
          <a:p>
            <a:pPr marL="1828800" lvl="0" indent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0" y="131725"/>
            <a:ext cx="9144000" cy="895500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38000"/>
              </a:lnSpc>
              <a:spcBef>
                <a:spcPts val="0"/>
              </a:spcBef>
              <a:buNone/>
            </a:pPr>
            <a:r>
              <a:rPr lang="fr" sz="3000"/>
              <a:t>I) B- Les procédures de scolarisation des élèves handicapés :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</p:txBody>
      </p:sp>
      <p:sp>
        <p:nvSpPr>
          <p:cNvPr id="76" name="Shape 76"/>
          <p:cNvSpPr txBox="1"/>
          <p:nvPr/>
        </p:nvSpPr>
        <p:spPr>
          <a:xfrm>
            <a:off x="1448900" y="3062425"/>
            <a:ext cx="1725600" cy="1751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" sz="11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Si le dossier est recevable  notification de l’évaluation par l’équipe pluridisciplinaire </a:t>
            </a:r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798225"/>
            <a:ext cx="9143999" cy="13827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/>
          <p:nvPr/>
        </p:nvSpPr>
        <p:spPr>
          <a:xfrm>
            <a:off x="6097500" y="2937250"/>
            <a:ext cx="1298399" cy="149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" sz="11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L’instance décisionnaire pour la validation du PPC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7431600" y="2924100"/>
            <a:ext cx="1298399" cy="1172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" sz="11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Notification envoyée à la personne et aux organismes concernés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0" y="131725"/>
            <a:ext cx="9144000" cy="895500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38000"/>
              </a:lnSpc>
              <a:spcBef>
                <a:spcPts val="0"/>
              </a:spcBef>
              <a:buNone/>
            </a:pPr>
            <a:r>
              <a:rPr lang="fr" sz="3000"/>
              <a:t>I) B- Les procédures de scolarisation des élèves handicapés :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3050" y="1027225"/>
            <a:ext cx="5642249" cy="3792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0" y="131725"/>
            <a:ext cx="9144000" cy="895500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38000"/>
              </a:lnSpc>
              <a:spcBef>
                <a:spcPts val="0"/>
              </a:spcBef>
              <a:buNone/>
            </a:pPr>
            <a:r>
              <a:rPr lang="fr" sz="3000"/>
              <a:t>I) B- Les procédures de scolarisation des élèves handicapés :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</p:txBody>
      </p:sp>
      <p:sp>
        <p:nvSpPr>
          <p:cNvPr id="91" name="Shape 91"/>
          <p:cNvSpPr txBox="1"/>
          <p:nvPr/>
        </p:nvSpPr>
        <p:spPr>
          <a:xfrm>
            <a:off x="256850" y="1350075"/>
            <a:ext cx="8324400" cy="370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buChar char="-"/>
            </a:pPr>
            <a:r>
              <a:rPr lang="fr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Le </a:t>
            </a:r>
            <a:r>
              <a:rPr lang="fr" sz="1800" u="sng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PPS</a:t>
            </a:r>
            <a:r>
              <a:rPr lang="fr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 définit les modalités de déroulement de la scolarité en précisant :</a:t>
            </a:r>
          </a:p>
          <a:p>
            <a:pPr marL="1371600" marR="0" lvl="2" indent="-2286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Char char="-"/>
            </a:pPr>
            <a:r>
              <a:rPr lang="fr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Le type de scolarisation</a:t>
            </a:r>
          </a:p>
          <a:p>
            <a:pPr marL="1371600" marR="0" lvl="2" indent="-2286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Char char="-"/>
            </a:pPr>
            <a:r>
              <a:rPr lang="fr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la qualité et la nature des accompagnements nécessaires, notamment thérapeutiques, pédagogiques, éducatifs,...</a:t>
            </a:r>
          </a:p>
          <a:p>
            <a:pPr marL="1371600" marR="0" lvl="2" indent="-2286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Char char="-"/>
            </a:pPr>
            <a:r>
              <a:rPr lang="fr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le recours à un auxiliaire de vie scolaire,  </a:t>
            </a:r>
          </a:p>
          <a:p>
            <a:pPr marL="1371600" marR="0" lvl="2" indent="-2286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Char char="-"/>
            </a:pPr>
            <a:r>
              <a:rPr lang="fr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le recours à un matériel pédagogique adapté.</a:t>
            </a:r>
          </a:p>
          <a:p>
            <a:pPr marL="1371600" marR="0" lvl="2" indent="-22860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Char char="-"/>
            </a:pPr>
            <a:r>
              <a:rPr lang="fr"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Le transport scolaire pour le trajet domicile / école</a:t>
            </a:r>
          </a:p>
          <a:p>
            <a: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0" y="131725"/>
            <a:ext cx="9144000" cy="895500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38000"/>
              </a:lnSpc>
              <a:spcBef>
                <a:spcPts val="0"/>
              </a:spcBef>
              <a:buNone/>
            </a:pPr>
            <a:r>
              <a:rPr lang="fr" sz="3000"/>
              <a:t>I) B- Les procédures de scolarisation des élèves handicapés :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7275" y="1027225"/>
            <a:ext cx="5024423" cy="414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0" y="131725"/>
            <a:ext cx="9144000" cy="961499"/>
          </a:xfrm>
          <a:prstGeom prst="rect">
            <a:avLst/>
          </a:prstGeom>
          <a:solidFill>
            <a:schemeClr val="dk1"/>
          </a:solidFill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"/>
              <a:t>II) La circulaire du 21.08.2015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r"/>
              <a:t>La circulaire du 21.08.2015 abroge et remplace la circulaire du 17 juillet 2009.</a:t>
            </a:r>
          </a:p>
          <a:p>
            <a:pPr rtl="0">
              <a:spcBef>
                <a:spcPts val="0"/>
              </a:spcBef>
              <a:buNone/>
            </a:pPr>
            <a:r>
              <a:rPr lang="fr" b="1"/>
              <a:t>Apport principal : </a:t>
            </a:r>
          </a:p>
          <a:p>
            <a:pPr marL="457200" lvl="0" indent="-228600">
              <a:spcBef>
                <a:spcPts val="0"/>
              </a:spcBef>
              <a:buChar char="-"/>
            </a:pPr>
            <a:r>
              <a:rPr lang="fr"/>
              <a:t>Remplace les classes pour l’inclusion scolaire (CLIS) par les unités localisées pour l’inclusion scolaire (ULIS)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577</Words>
  <Application>Microsoft Office PowerPoint</Application>
  <PresentationFormat>Affichage à l'écran (16:9)</PresentationFormat>
  <Paragraphs>50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Amatic SC</vt:lpstr>
      <vt:lpstr>Source Code Pro</vt:lpstr>
      <vt:lpstr>beach-day</vt:lpstr>
      <vt:lpstr>Veille educative relative à la scolarisation des eleves en situation de handicap</vt:lpstr>
      <vt:lpstr>I) Les différentes procédures de scolarisation des élèves en situation de handicap </vt:lpstr>
      <vt:lpstr>I) A- Présentation des différents acteurs et instances qui participent à la scolarisation des élèves handicapés : </vt:lpstr>
      <vt:lpstr>I) A- Présentation des différents acteurs et instances qui participent à la scolarisation des élèves handicapés : </vt:lpstr>
      <vt:lpstr>I) B- Les procédures de scolarisation des élèves handicapés : </vt:lpstr>
      <vt:lpstr>I) B- Les procédures de scolarisation des élèves handicapés : </vt:lpstr>
      <vt:lpstr>I) B- Les procédures de scolarisation des élèves handicapés : </vt:lpstr>
      <vt:lpstr>I) B- Les procédures de scolarisation des élèves handicapés : </vt:lpstr>
      <vt:lpstr>II) La circulaire du 21.08.2015</vt:lpstr>
      <vt:lpstr>II) A) Présentation générale des ULIS</vt:lpstr>
      <vt:lpstr>II) A) Présentation générale des ULIS</vt:lpstr>
      <vt:lpstr>II) B. Les apports de la circulaire du 21.08.2015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Veille educative relative à la scolarisation des eleves en situation de handicap</dc:title>
  <dc:creator>Sonia Ska</dc:creator>
  <cp:lastModifiedBy>Sonia Ska</cp:lastModifiedBy>
  <cp:revision>1</cp:revision>
  <dcterms:modified xsi:type="dcterms:W3CDTF">2015-11-29T11:08:44Z</dcterms:modified>
</cp:coreProperties>
</file>